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9"/>
  </p:notesMasterIdLst>
  <p:sldIdLst>
    <p:sldId id="290" r:id="rId2"/>
    <p:sldId id="310" r:id="rId3"/>
    <p:sldId id="291" r:id="rId4"/>
    <p:sldId id="311" r:id="rId5"/>
    <p:sldId id="312" r:id="rId6"/>
    <p:sldId id="313" r:id="rId7"/>
    <p:sldId id="314" r:id="rId8"/>
    <p:sldId id="299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5" r:id="rId17"/>
    <p:sldId id="32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E8C2C-6033-471F-A2BC-139528ED4438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D93CE-80E1-43C2-9364-B66778BA5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3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0D54-6EE2-4D15-AC17-39A5C545F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3A89-1550-4A51-877B-6D85180217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0D54-6EE2-4D15-AC17-39A5C545F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3A89-1550-4A51-877B-6D85180217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0D54-6EE2-4D15-AC17-39A5C545F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3A89-1550-4A51-877B-6D85180217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0D54-6EE2-4D15-AC17-39A5C545F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3A89-1550-4A51-877B-6D85180217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0D54-6EE2-4D15-AC17-39A5C545F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3A89-1550-4A51-877B-6D85180217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0D54-6EE2-4D15-AC17-39A5C545F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3A89-1550-4A51-877B-6D85180217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0D54-6EE2-4D15-AC17-39A5C545F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3A89-1550-4A51-877B-6D85180217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0D54-6EE2-4D15-AC17-39A5C545F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3A89-1550-4A51-877B-6D85180217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0D54-6EE2-4D15-AC17-39A5C545F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3A89-1550-4A51-877B-6D85180217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0D54-6EE2-4D15-AC17-39A5C545F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3A89-1550-4A51-877B-6D85180217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0D54-6EE2-4D15-AC17-39A5C545F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3A89-1550-4A51-877B-6D85180217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BB0D54-6EE2-4D15-AC17-39A5C545F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4F3A89-1550-4A51-877B-6D85180217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cmko.rgups.ru/wp-content/uploads/2014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Мизюков\Рабочий стол\bit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4"/>
            <a:ext cx="4377568" cy="309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79512" y="332656"/>
            <a:ext cx="6119664" cy="982234"/>
            <a:chOff x="179512" y="332656"/>
            <a:chExt cx="6119664" cy="982234"/>
          </a:xfrm>
        </p:grpSpPr>
        <p:pic>
          <p:nvPicPr>
            <p:cNvPr id="1026" name="Picture 2" descr="C:\Documents and Settings\Мизюков\Рабочий стол\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2656"/>
              <a:ext cx="1296144" cy="9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бъект 2"/>
            <p:cNvSpPr txBox="1">
              <a:spLocks/>
            </p:cNvSpPr>
            <p:nvPr/>
          </p:nvSpPr>
          <p:spPr>
            <a:xfrm>
              <a:off x="1619672" y="485296"/>
              <a:ext cx="4679504" cy="63513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lnSpc>
                  <a:spcPct val="120000"/>
                </a:lnSpc>
                <a:buNone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РОСТОВСКИЙ ГОСУДАРСТВЕННЫЙ УНИВЕРСИТЕТ ПУТЕЙ СООБЩЕНИЯ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Объект 2"/>
          <p:cNvSpPr txBox="1">
            <a:spLocks/>
          </p:cNvSpPr>
          <p:nvPr/>
        </p:nvSpPr>
        <p:spPr>
          <a:xfrm>
            <a:off x="467544" y="1700808"/>
            <a:ext cx="8208912" cy="1800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20000"/>
              </a:lnSpc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автоматизированного контроля знаний обучающихся с использованием компьютерных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5328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32656"/>
            <a:ext cx="8929136" cy="982234"/>
            <a:chOff x="0" y="332656"/>
            <a:chExt cx="8929136" cy="98223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9512" y="332656"/>
              <a:ext cx="6119664" cy="982234"/>
              <a:chOff x="179512" y="332656"/>
              <a:chExt cx="6119664" cy="982234"/>
            </a:xfrm>
          </p:grpSpPr>
          <p:pic>
            <p:nvPicPr>
              <p:cNvPr id="9" name="Picture 2" descr="C:\Documents and Settings\Мизюков\Рабочий стол\log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1296144" cy="982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1619672" y="332656"/>
                <a:ext cx="4679504" cy="6351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20000"/>
                  </a:lnSpc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РОСТОВСКИЙ ГОСУДАРСТВЕННЫЙ УНИВЕРСИТЕТ ПУТЕЙ СООБЩЕНИЯ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0" y="873641"/>
              <a:ext cx="8929136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Процедура 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прохождения</a:t>
              </a: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зачетно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-экзаменационной сессии (заочная форма обучения)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Рисунок 10"/>
          <p:cNvPicPr/>
          <p:nvPr/>
        </p:nvPicPr>
        <p:blipFill rotWithShape="1">
          <a:blip r:embed="rId3"/>
          <a:srcRect l="25056" t="14367" r="23910" b="6322"/>
          <a:stretch/>
        </p:blipFill>
        <p:spPr bwMode="auto">
          <a:xfrm>
            <a:off x="1691680" y="1628800"/>
            <a:ext cx="6048672" cy="509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02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32656"/>
            <a:ext cx="8929136" cy="1224136"/>
            <a:chOff x="0" y="332656"/>
            <a:chExt cx="8929136" cy="122413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9512" y="332656"/>
              <a:ext cx="6119664" cy="982234"/>
              <a:chOff x="179512" y="332656"/>
              <a:chExt cx="6119664" cy="982234"/>
            </a:xfrm>
          </p:grpSpPr>
          <p:pic>
            <p:nvPicPr>
              <p:cNvPr id="9" name="Picture 2" descr="C:\Documents and Settings\Мизюков\Рабочий стол\log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1296144" cy="982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1619672" y="485296"/>
                <a:ext cx="4679504" cy="6351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20000"/>
                  </a:lnSpc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РОСТОВСКИЙ ГОСУДАРСТВЕННЫЙ УНИВЕРСИТЕТ ПУТЕЙ СООБЩЕНИЯ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0" y="1124744"/>
              <a:ext cx="8929136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Текущий  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контроль знаний (очная форма обучения)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Объект 2"/>
          <p:cNvSpPr>
            <a:spLocks noGrp="1"/>
          </p:cNvSpPr>
          <p:nvPr>
            <p:ph sz="half" idx="4294967295"/>
          </p:nvPr>
        </p:nvSpPr>
        <p:spPr>
          <a:xfrm>
            <a:off x="511020" y="1994296"/>
            <a:ext cx="2880320" cy="3748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Используемый сервис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sz="quarter" idx="4294967295"/>
          </p:nvPr>
        </p:nvSpPr>
        <p:spPr>
          <a:xfrm>
            <a:off x="4684976" y="4494313"/>
            <a:ext cx="3458017" cy="3748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Нормативные документы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11020" y="2420888"/>
            <a:ext cx="2808932" cy="2304256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71576" y="4692981"/>
            <a:ext cx="2704280" cy="324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Подсистема «Тестирование»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619672" y="5023508"/>
            <a:ext cx="648072" cy="492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39552" y="5439504"/>
            <a:ext cx="2806628" cy="703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Центре мониторинга качества образования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(ауд. М304, М305, М306)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37982" y="2441483"/>
            <a:ext cx="4536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Включены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разделы «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и «В».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Порог аттестации по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разделам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5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Время на тест – 4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минут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Количество вопросов в тесте – 4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попыток –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ограничено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Интервал между попытками – 11 часов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2060848"/>
            <a:ext cx="3188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Критерии аттестации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57439" y="4900264"/>
            <a:ext cx="45373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20.09.16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1430/ос «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 проведении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текущего контроля успеваемости обучающихся очной формы обучения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32656"/>
            <a:ext cx="8929136" cy="1224136"/>
            <a:chOff x="0" y="332656"/>
            <a:chExt cx="8929136" cy="122413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9512" y="332656"/>
              <a:ext cx="6119664" cy="982234"/>
              <a:chOff x="179512" y="332656"/>
              <a:chExt cx="6119664" cy="982234"/>
            </a:xfrm>
          </p:grpSpPr>
          <p:pic>
            <p:nvPicPr>
              <p:cNvPr id="9" name="Picture 2" descr="C:\Documents and Settings\Мизюков\Рабочий стол\log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1296144" cy="982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1619672" y="485296"/>
                <a:ext cx="4679504" cy="6351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20000"/>
                  </a:lnSpc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РОСТОВСКИЙ ГОСУДАРСТВЕННЫЙ УНИВЕРСИТЕТ ПУТЕЙ СООБЩЕНИЯ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0" y="1124744"/>
              <a:ext cx="8929136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Процедура 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прохождения текущего </a:t>
              </a: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контроля 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знаний </a:t>
              </a:r>
            </a:p>
            <a:p>
              <a:pPr marL="4572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(очная форма обучения)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Рисунок 10"/>
          <p:cNvPicPr/>
          <p:nvPr/>
        </p:nvPicPr>
        <p:blipFill rotWithShape="1">
          <a:blip r:embed="rId3"/>
          <a:srcRect l="23448" t="16092" r="20921" b="18965"/>
          <a:stretch/>
        </p:blipFill>
        <p:spPr bwMode="auto">
          <a:xfrm>
            <a:off x="2051720" y="1988840"/>
            <a:ext cx="5035693" cy="4566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82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32656"/>
            <a:ext cx="8929136" cy="1224136"/>
            <a:chOff x="0" y="332656"/>
            <a:chExt cx="8929136" cy="122413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9512" y="332656"/>
              <a:ext cx="6119664" cy="982234"/>
              <a:chOff x="179512" y="332656"/>
              <a:chExt cx="6119664" cy="982234"/>
            </a:xfrm>
          </p:grpSpPr>
          <p:pic>
            <p:nvPicPr>
              <p:cNvPr id="9" name="Picture 2" descr="C:\Documents and Settings\Мизюков\Рабочий стол\log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1296144" cy="982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1619672" y="485296"/>
                <a:ext cx="4679504" cy="6351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20000"/>
                  </a:lnSpc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РОСТОВСКИЙ ГОСУДАРСТВЕННЫЙ УНИВЕРСИТЕТ ПУТЕЙ СООБЩЕНИЯ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0" y="1124744"/>
              <a:ext cx="8929136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Тест-сессия (очная форма обучения)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Объект 2"/>
          <p:cNvSpPr>
            <a:spLocks noGrp="1"/>
          </p:cNvSpPr>
          <p:nvPr>
            <p:ph sz="half" idx="4294967295"/>
          </p:nvPr>
        </p:nvSpPr>
        <p:spPr>
          <a:xfrm>
            <a:off x="539552" y="1815243"/>
            <a:ext cx="2880320" cy="3748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Используемый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сервис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sz="quarter" idx="4294967295"/>
          </p:nvPr>
        </p:nvSpPr>
        <p:spPr>
          <a:xfrm>
            <a:off x="4572000" y="5661248"/>
            <a:ext cx="3993300" cy="3748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Нормативные документы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2241835"/>
            <a:ext cx="2808932" cy="230425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63340" y="4513928"/>
            <a:ext cx="2704280" cy="324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Подсистема «Тестирование»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638189" y="4838324"/>
            <a:ext cx="648072" cy="492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3000" y="5260451"/>
            <a:ext cx="2806628" cy="703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Центре мониторинга качества образования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(ауд. М304, М305, М306)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23116" y="1877637"/>
            <a:ext cx="375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Включены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разделы «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«В».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Порог аттестации по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разделам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Время на тест –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минут (за исключением физики, математики, КСЕ)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Количество вопросов в тесте –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(25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вопросов – блок А, 15 вопросов – блок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В).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попыток –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Интервал между попытками – 11 часов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99992" y="1575437"/>
            <a:ext cx="3996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Критерии аттестации (зачет)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23116" y="3917374"/>
            <a:ext cx="4585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Включены разделы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«В» и «С».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Порог аттестации по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разделам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Время на тест – 8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минут (40 минут – блок «А» и «В»; 40 минут – блок «С».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Количество вопросов в тесте –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 (25 вопросов – блок А, 15 вопросов – блок В, 1 вопрос - блок С)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попыток –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Интервал между попытками – 11 часов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07614" y="3576980"/>
            <a:ext cx="3996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Критерии аттестации (экзамен)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5976" y="6012545"/>
            <a:ext cx="45373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05.10.16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1480/ос «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 проведении зимней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зачетно-экзаменационной</a:t>
            </a:r>
            <a:r>
              <a:rPr lang="ru-RU" sz="1100" dirty="0" smtClean="0">
                <a:ea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сессии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2016-2017 учебного года (очная форма обучения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32656"/>
            <a:ext cx="8929136" cy="1224136"/>
            <a:chOff x="0" y="332656"/>
            <a:chExt cx="8929136" cy="122413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9512" y="332656"/>
              <a:ext cx="6119664" cy="982234"/>
              <a:chOff x="179512" y="332656"/>
              <a:chExt cx="6119664" cy="982234"/>
            </a:xfrm>
          </p:grpSpPr>
          <p:pic>
            <p:nvPicPr>
              <p:cNvPr id="9" name="Picture 2" descr="C:\Documents and Settings\Мизюков\Рабочий стол\log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1296144" cy="982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1619672" y="485296"/>
                <a:ext cx="4679504" cy="6351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20000"/>
                  </a:lnSpc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РОСТОВСКИЙ ГОСУДАРСТВЕННЫЙ УНИВЕРСИТЕТ ПУТЕЙ СООБЩЕНИЯ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0" y="1124744"/>
              <a:ext cx="8929136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Процедура прохождения Тест-сессии (зачет)</a:t>
              </a:r>
            </a:p>
            <a:p>
              <a:pPr marL="4572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(очная форма обучения)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Рисунок 10"/>
          <p:cNvPicPr/>
          <p:nvPr/>
        </p:nvPicPr>
        <p:blipFill rotWithShape="1">
          <a:blip r:embed="rId3"/>
          <a:srcRect l="23218" t="20115" r="24370" b="15230"/>
          <a:stretch/>
        </p:blipFill>
        <p:spPr bwMode="auto">
          <a:xfrm>
            <a:off x="1979712" y="2060848"/>
            <a:ext cx="5256584" cy="4559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76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32656"/>
            <a:ext cx="8929136" cy="1198258"/>
            <a:chOff x="0" y="332656"/>
            <a:chExt cx="8929136" cy="119825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9512" y="332656"/>
              <a:ext cx="6119664" cy="982234"/>
              <a:chOff x="179512" y="332656"/>
              <a:chExt cx="6119664" cy="982234"/>
            </a:xfrm>
          </p:grpSpPr>
          <p:pic>
            <p:nvPicPr>
              <p:cNvPr id="9" name="Picture 2" descr="C:\Documents and Settings\Мизюков\Рабочий стол\log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1296144" cy="982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1619672" y="485296"/>
                <a:ext cx="4679504" cy="6351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20000"/>
                  </a:lnSpc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РОСТОВСКИЙ ГОСУДАРСТВЕННЫЙ УНИВЕРСИТЕТ ПУТЕЙ СООБЩЕНИЯ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0" y="1098866"/>
              <a:ext cx="8929136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Процедура прохождения Тест-сессии (экзамен)</a:t>
              </a:r>
            </a:p>
            <a:p>
              <a:pPr marL="4572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(очная форма обучения)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Рисунок 10"/>
          <p:cNvPicPr/>
          <p:nvPr/>
        </p:nvPicPr>
        <p:blipFill rotWithShape="1">
          <a:blip r:embed="rId3"/>
          <a:srcRect l="8735" t="18965" r="12416" b="12931"/>
          <a:stretch/>
        </p:blipFill>
        <p:spPr bwMode="auto">
          <a:xfrm>
            <a:off x="611560" y="1844824"/>
            <a:ext cx="792088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12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204864"/>
            <a:ext cx="8280920" cy="4104456"/>
          </a:xfrm>
        </p:spPr>
        <p:txBody>
          <a:bodyPr>
            <a:normAutofit/>
          </a:bodyPr>
          <a:lstStyle/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вопросам, касающимся планирования и организации процесса тестирования обращаться к начальнику отдела профессионального тестирования Центра мониторинга качества образования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Симонцевой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Анне Викторовне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телефонам: 8(863) 2726-555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8(863)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2726-555  или 2-555; 2-505.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вопросам, касающимся разработки, анализа фондов оценочных средств обращаться к начальнику отдела планирования методического и психологического обеспечения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Центра мониторинга качества образования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Семенову Виктору Николаевичу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по телефонам: 8(863) 2726-555;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8(863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2726-555 или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2-555; 2-505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332656"/>
            <a:ext cx="8929136" cy="1224136"/>
            <a:chOff x="0" y="332656"/>
            <a:chExt cx="8929136" cy="1224136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79512" y="332656"/>
              <a:ext cx="6119664" cy="982234"/>
              <a:chOff x="179512" y="332656"/>
              <a:chExt cx="6119664" cy="982234"/>
            </a:xfrm>
          </p:grpSpPr>
          <p:pic>
            <p:nvPicPr>
              <p:cNvPr id="7" name="Picture 2" descr="C:\Documents and Settings\Мизюков\Рабочий стол\log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1296144" cy="982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1619672" y="485296"/>
                <a:ext cx="4679504" cy="6351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20000"/>
                  </a:lnSpc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РОСТОВСКИЙ ГОСУДАРСТВЕННЫЙ УНИВЕРСИТЕТ ПУТЕЙ СООБЩЕНИЯ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Объект 2"/>
            <p:cNvSpPr txBox="1">
              <a:spLocks/>
            </p:cNvSpPr>
            <p:nvPr/>
          </p:nvSpPr>
          <p:spPr>
            <a:xfrm>
              <a:off x="0" y="1124744"/>
              <a:ext cx="8929136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КОНТАКТНАЯ ИНФОРМАЦИЯ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01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32656"/>
            <a:ext cx="8929136" cy="1224136"/>
            <a:chOff x="0" y="332656"/>
            <a:chExt cx="8929136" cy="122413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9512" y="332656"/>
              <a:ext cx="6119664" cy="982234"/>
              <a:chOff x="179512" y="332656"/>
              <a:chExt cx="6119664" cy="982234"/>
            </a:xfrm>
          </p:grpSpPr>
          <p:pic>
            <p:nvPicPr>
              <p:cNvPr id="9" name="Picture 2" descr="C:\Documents and Settings\Мизюков\Рабочий стол\log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1296144" cy="982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1619672" y="485296"/>
                <a:ext cx="4679504" cy="6351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20000"/>
                  </a:lnSpc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РОСТОВСКИЙ ГОСУДАРСТВЕННЫЙ УНИВЕРСИТЕТ ПУТЕЙ СООБЩЕНИЯ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0" y="1124744"/>
              <a:ext cx="8929136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ВЫВОДЫ</a:t>
              </a:r>
            </a:p>
          </p:txBody>
        </p:sp>
      </p:grpSp>
      <p:sp>
        <p:nvSpPr>
          <p:cNvPr id="11" name="Объект 2"/>
          <p:cNvSpPr>
            <a:spLocks noGrp="1"/>
          </p:cNvSpPr>
          <p:nvPr>
            <p:ph sz="quarter" idx="13"/>
          </p:nvPr>
        </p:nvSpPr>
        <p:spPr>
          <a:xfrm>
            <a:off x="611560" y="2564904"/>
            <a:ext cx="7886700" cy="268349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Оперативное представление информации по результатам компьютерного тестирования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Образовательные результаты обучающихся генерируются в электронное портфолио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Объективность систем оценки знаний обучающихся (справедливое распределение вопросов по уровню сложности)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70848" y="1916832"/>
            <a:ext cx="8965648" cy="468052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1. Федеральный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закон «Об образовании в Российской Федерации» от 29.12.2012 № 273-ФЗ (ред. от 31.12.2014). </a:t>
            </a:r>
            <a:endParaRPr lang="ru-RU" sz="11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2. Приказ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Министерства образования и науки РФ «Об утверждении порядка проведения </a:t>
            </a:r>
            <a:r>
              <a:rPr lang="ru-RU" sz="1100" dirty="0" err="1">
                <a:latin typeface="Times New Roman"/>
                <a:ea typeface="Calibri"/>
                <a:cs typeface="Times New Roman"/>
              </a:rPr>
              <a:t>самообследования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 образовательной организации» от 14 июня 2013 года № 462.</a:t>
            </a:r>
            <a:endParaRPr lang="ru-RU" sz="11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3. Положение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о формах, периодичности и порядке текущего контроля успеваемости и промежуточной аттестации обучающихся по программам </a:t>
            </a:r>
            <a:r>
              <a:rPr lang="ru-RU" sz="1100" dirty="0" err="1">
                <a:latin typeface="Times New Roman"/>
                <a:ea typeface="Calibri"/>
                <a:cs typeface="Times New Roman"/>
              </a:rPr>
              <a:t>бакалавриата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, программам </a:t>
            </a:r>
            <a:r>
              <a:rPr lang="ru-RU" sz="1100" dirty="0" err="1">
                <a:latin typeface="Times New Roman"/>
                <a:ea typeface="Calibri"/>
                <a:cs typeface="Times New Roman"/>
              </a:rPr>
              <a:t>специалитета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, программам магистратуры (Протокол ученого совета ФГБОУ ВПО РГУПС от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25.02.2016г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. №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7).</a:t>
            </a:r>
            <a:endParaRPr lang="ru-RU" sz="11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4. Положение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о Центре мониторинга качества образования РГУПС (Протокол ученого совета ФГБОУ ВПО РГУПС от 03.02.2006 г. № 4, доп. от 29.06.2007 г. № 9).</a:t>
            </a:r>
            <a:endParaRPr lang="ru-RU" sz="11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Times New Roman"/>
                <a:ea typeface="Calibri"/>
                <a:cs typeface="Times New Roman"/>
              </a:rPr>
              <a:t>5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. Положение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о формировании фонда оценочных средств по основным образовательным программам высшего профессионального образования (Протокол ученого совета ФГБОУ ВПО РГУПС от 28.02.2014 г. № 7).</a:t>
            </a:r>
            <a:endParaRPr lang="ru-RU" sz="11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Times New Roman"/>
                <a:ea typeface="Calibri"/>
                <a:cs typeface="Times New Roman"/>
              </a:rPr>
              <a:t>6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. Приказ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от 25.06.2014 г. № 953/ос «О порядке проведения промежуточной аттестации в ФГБОУ ВПО РГУПС с использованием технологии компьютерного тестирования (Тест-сессия)».</a:t>
            </a:r>
            <a:endParaRPr lang="ru-RU" sz="11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Times New Roman"/>
                <a:ea typeface="Calibri"/>
                <a:cs typeface="Times New Roman"/>
              </a:rPr>
              <a:t>7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. Приказ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«О проведении зимней </a:t>
            </a:r>
            <a:r>
              <a:rPr lang="ru-RU" sz="1100" dirty="0" err="1">
                <a:latin typeface="Times New Roman"/>
                <a:ea typeface="Calibri"/>
                <a:cs typeface="Times New Roman"/>
              </a:rPr>
              <a:t>зачетно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-экзаменационной сессии (очная форма обучения)» (утв.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ежегодно,1 и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3 квартал календарного года).</a:t>
            </a:r>
            <a:endParaRPr lang="ru-RU" sz="11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Times New Roman"/>
                <a:ea typeface="Calibri"/>
                <a:cs typeface="Times New Roman"/>
              </a:rPr>
              <a:t>8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. Приказ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«О проведении лабораторно-экзаменационной сессии студентов заочной формы обучения по технологии компьютерного тестирования» (утв. ежегодно, 3 квартал календарного года).</a:t>
            </a:r>
            <a:endParaRPr lang="ru-RU" sz="11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Times New Roman"/>
                <a:ea typeface="Calibri"/>
                <a:cs typeface="Times New Roman"/>
              </a:rPr>
              <a:t>9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. Приказ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«О проведении текущего контроля успеваемости студентов с использованием технологии компьютерного тестирования» (утв. ежегодно, 1, 3 квартал календарного года).</a:t>
            </a:r>
            <a:endParaRPr lang="ru-RU" sz="11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10. Приказ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«О проведении первого этапа государственных экзаменов» (утв. ежегодно, 1 квартал календарного года).</a:t>
            </a:r>
            <a:endParaRPr lang="ru-RU" sz="11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11. Распоряжение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от 31.01.2014 г. № 10 «О мерах по повышению качества оценки знаний студентов, обучающихся по заочной форме обучения».</a:t>
            </a:r>
            <a:endParaRPr lang="ru-RU" sz="11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12. Программа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итогового компьютерного тестирования знаний студентов по циклам дисциплин государственных образовательных стандартов: учебно-практическое пособие [Эл. Режим доступа: </a:t>
            </a:r>
            <a:r>
              <a:rPr lang="ru-RU" sz="11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http://cmko.rgups.ru/wp-content/uploads/2014/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07/%D0%9E%D1%82%D1].</a:t>
            </a:r>
            <a:endParaRPr lang="ru-RU" sz="11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13. Программа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итогового компьютерного тестирования оценки уровня подготовки студентов: учебно-практическое пособие [Эл. Режим доступа: http://cmko.rgups.ru/?page_id=685].</a:t>
            </a:r>
            <a:endParaRPr lang="ru-RU" sz="11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14. Перспективный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план разработки фондов оценочных средств» (утв. Приказом от 15.10.2013 г. № 1244/ос).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ru-RU" sz="11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79512" y="332656"/>
            <a:ext cx="8749624" cy="1381826"/>
            <a:chOff x="179512" y="332656"/>
            <a:chExt cx="8749624" cy="138182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79512" y="332656"/>
              <a:ext cx="6119664" cy="982234"/>
              <a:chOff x="179512" y="332656"/>
              <a:chExt cx="6119664" cy="982234"/>
            </a:xfrm>
          </p:grpSpPr>
          <p:pic>
            <p:nvPicPr>
              <p:cNvPr id="5" name="Picture 2" descr="C:\Documents and Settings\Мизюков\Рабочий стол\logo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1296144" cy="982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1619672" y="485296"/>
                <a:ext cx="4679504" cy="6351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20000"/>
                  </a:lnSpc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РОСТОВСКИЙ ГОСУДАРСТВЕННЫЙ УНИВЕРСИТЕТ ПУТЕЙ СООБЩЕНИЯ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4716016" y="1196752"/>
              <a:ext cx="4213120" cy="51773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r">
                <a:lnSpc>
                  <a:spcPct val="120000"/>
                </a:lnSpc>
                <a:buFont typeface="Georgia" pitchFamily="18" charset="0"/>
                <a:buNone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Нормативные документы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6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79512" y="332656"/>
            <a:ext cx="8749624" cy="1872208"/>
            <a:chOff x="179512" y="332656"/>
            <a:chExt cx="8749624" cy="187220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9512" y="332656"/>
              <a:ext cx="6119664" cy="982234"/>
              <a:chOff x="179512" y="332656"/>
              <a:chExt cx="6119664" cy="982234"/>
            </a:xfrm>
          </p:grpSpPr>
          <p:pic>
            <p:nvPicPr>
              <p:cNvPr id="9" name="Picture 2" descr="C:\Documents and Settings\Мизюков\Рабочий стол\log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1296144" cy="982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1619672" y="485296"/>
                <a:ext cx="4679504" cy="6351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20000"/>
                  </a:lnSpc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РОСТОВСКИЙ ГОСУДАРСТВЕННЫЙ УНИВЕРСИТЕТ ПУТЕЙ СООБЩЕНИЯ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2843808" y="1196752"/>
              <a:ext cx="6085328" cy="10081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Статья 16 Федерального 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закона </a:t>
              </a:r>
            </a:p>
            <a:p>
              <a:pPr marL="45720"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 образовании в Российской Федерации»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06414"/>
            <a:ext cx="7920880" cy="3858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06" y="6237312"/>
            <a:ext cx="1798190" cy="52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7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332656"/>
            <a:ext cx="8929136" cy="1872208"/>
            <a:chOff x="0" y="332656"/>
            <a:chExt cx="8929136" cy="187220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332656"/>
              <a:ext cx="6119664" cy="982234"/>
              <a:chOff x="179512" y="332656"/>
              <a:chExt cx="6119664" cy="982234"/>
            </a:xfrm>
          </p:grpSpPr>
          <p:pic>
            <p:nvPicPr>
              <p:cNvPr id="5" name="Picture 2" descr="C:\Documents and Settings\Мизюков\Рабочий стол\log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1296144" cy="982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1619672" y="485296"/>
                <a:ext cx="4679504" cy="6351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20000"/>
                  </a:lnSpc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РОСТОВСКИЙ ГОСУДАРСТВЕННЫЙ УНИВЕРСИТЕТ ПУТЕЙ СООБЩЕНИЯ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Объект 2"/>
            <p:cNvSpPr txBox="1">
              <a:spLocks/>
            </p:cNvSpPr>
            <p:nvPr/>
          </p:nvSpPr>
          <p:spPr>
            <a:xfrm>
              <a:off x="0" y="1196752"/>
              <a:ext cx="8929136" cy="10081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Архитектура внутреннего мониторинга </a:t>
              </a:r>
              <a:b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качества образования по технологии компьютерного тестирования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6" y="2348880"/>
            <a:ext cx="528319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"/>
          <a:stretch/>
        </p:blipFill>
        <p:spPr bwMode="auto">
          <a:xfrm>
            <a:off x="6876256" y="5083504"/>
            <a:ext cx="1762520" cy="1316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80112" y="2348880"/>
            <a:ext cx="3333984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2016/2017 учебном году в рамках апробации на базе ЦМКО проходит автома-тизированный рейтинг оценки знаний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3427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80753" y="1844824"/>
            <a:ext cx="7200800" cy="4279043"/>
            <a:chOff x="0" y="218337"/>
            <a:chExt cx="5322510" cy="380673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531" y="218337"/>
              <a:ext cx="5308979" cy="105215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kern="1200" dirty="0">
                  <a:solidFill>
                    <a:srgbClr val="000000"/>
                  </a:solidFill>
                  <a:effectLst/>
                  <a:latin typeface="Times New Roman"/>
                  <a:ea typeface="+mj-ea"/>
                  <a:cs typeface="Times New Roman"/>
                </a:rPr>
                <a:t>Формы автоматизированного контроля знаний обучающихся с использованием компьютерных технологий</a:t>
              </a:r>
              <a:endParaRPr lang="ru-RU" sz="2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4" name="Стрелка вниз 3"/>
            <p:cNvSpPr/>
            <p:nvPr/>
          </p:nvSpPr>
          <p:spPr>
            <a:xfrm>
              <a:off x="177421" y="2279453"/>
              <a:ext cx="614045" cy="70866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" name="Стрелка вниз 4"/>
            <p:cNvSpPr/>
            <p:nvPr/>
          </p:nvSpPr>
          <p:spPr>
            <a:xfrm>
              <a:off x="1637732" y="2279453"/>
              <a:ext cx="614045" cy="70866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4394579" y="2279432"/>
              <a:ext cx="614045" cy="708648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2988113"/>
              <a:ext cx="1159510" cy="103695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Тест-допуск</a:t>
              </a:r>
              <a:endParaRPr lang="ru-RU" sz="1100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45191" y="2988113"/>
              <a:ext cx="1664970" cy="103695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err="1">
                  <a:latin typeface="Times New Roman"/>
                  <a:ea typeface="Calibri"/>
                  <a:cs typeface="Times New Roman"/>
                </a:rPr>
                <a:t>З</a:t>
              </a:r>
              <a:r>
                <a:rPr lang="ru-RU" sz="1400" b="1" dirty="0" err="1" smtClean="0">
                  <a:effectLst/>
                  <a:latin typeface="Times New Roman"/>
                  <a:ea typeface="Calibri"/>
                  <a:cs typeface="Times New Roman"/>
                </a:rPr>
                <a:t>ачётно</a:t>
              </a:r>
              <a:r>
                <a:rPr lang="ru-RU" sz="1400" b="1" dirty="0" smtClean="0">
                  <a:effectLst/>
                  <a:latin typeface="Times New Roman"/>
                  <a:ea typeface="Calibri"/>
                  <a:cs typeface="Times New Roman"/>
                </a:rPr>
                <a:t>-экзаменационная </a:t>
              </a:r>
              <a:r>
                <a:rPr lang="ru-RU" sz="1400" b="1" dirty="0">
                  <a:effectLst/>
                  <a:latin typeface="Times New Roman"/>
                  <a:ea typeface="Calibri"/>
                  <a:cs typeface="Times New Roman"/>
                </a:rPr>
                <a:t>сессия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44984" y="2988116"/>
              <a:ext cx="1063995" cy="103695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>
                  <a:effectLst/>
                  <a:latin typeface="Times New Roman"/>
                  <a:ea typeface="Calibri"/>
                  <a:cs typeface="Times New Roman"/>
                </a:rPr>
                <a:t>Тест-сессия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1965142"/>
              <a:ext cx="2579370" cy="3143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Заочная форма обучения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696036" y="1270492"/>
              <a:ext cx="614045" cy="693825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5825" y="1965143"/>
              <a:ext cx="2441575" cy="3143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600" b="1" dirty="0" smtClean="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 smtClean="0">
                  <a:effectLst/>
                  <a:latin typeface="Times New Roman"/>
                  <a:ea typeface="Calibri"/>
                  <a:cs typeface="Times New Roman"/>
                </a:rPr>
                <a:t>Очная </a:t>
              </a:r>
              <a:r>
                <a:rPr lang="ru-RU" sz="1600" b="1" dirty="0">
                  <a:effectLst/>
                  <a:latin typeface="Times New Roman"/>
                  <a:ea typeface="Calibri"/>
                  <a:cs typeface="Times New Roman"/>
                </a:rPr>
                <a:t>форма обучения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rgbClr val="FFFFFF"/>
                  </a:solidFill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3862317" y="1270492"/>
              <a:ext cx="614045" cy="693826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3084395" y="2279430"/>
              <a:ext cx="614045" cy="70865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88860" y="2987125"/>
              <a:ext cx="1186806" cy="103695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>
                  <a:effectLst/>
                  <a:latin typeface="Times New Roman"/>
                  <a:ea typeface="Calibri"/>
                  <a:cs typeface="Times New Roman"/>
                </a:rPr>
                <a:t>Текущий контроль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b="1">
                  <a:effectLst/>
                  <a:latin typeface="Times New Roman"/>
                  <a:ea typeface="Calibri"/>
                  <a:cs typeface="Times New Roman"/>
                </a:rPr>
                <a:t>знаний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79512" y="332656"/>
            <a:ext cx="6119664" cy="982234"/>
            <a:chOff x="179512" y="332656"/>
            <a:chExt cx="6119664" cy="982234"/>
          </a:xfrm>
        </p:grpSpPr>
        <p:pic>
          <p:nvPicPr>
            <p:cNvPr id="19" name="Picture 2" descr="C:\Documents and Settings\Мизюков\Рабочий стол\logo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2656"/>
              <a:ext cx="1296144" cy="98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бъект 2"/>
            <p:cNvSpPr txBox="1">
              <a:spLocks/>
            </p:cNvSpPr>
            <p:nvPr/>
          </p:nvSpPr>
          <p:spPr>
            <a:xfrm>
              <a:off x="1619672" y="485296"/>
              <a:ext cx="4679504" cy="63513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lnSpc>
                  <a:spcPct val="120000"/>
                </a:lnSpc>
                <a:buNone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РОСТОВСКИЙ ГОСУДАРСТВЕННЫЙ УНИВЕРСИТЕТ ПУТЕЙ СООБЩЕНИЯ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6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332656"/>
            <a:ext cx="8929136" cy="1872208"/>
            <a:chOff x="0" y="332656"/>
            <a:chExt cx="8929136" cy="187220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332656"/>
              <a:ext cx="6119664" cy="982234"/>
              <a:chOff x="179512" y="332656"/>
              <a:chExt cx="6119664" cy="982234"/>
            </a:xfrm>
          </p:grpSpPr>
          <p:pic>
            <p:nvPicPr>
              <p:cNvPr id="5" name="Picture 2" descr="C:\Documents and Settings\Мизюков\Рабочий стол\log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1296144" cy="982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1619672" y="485296"/>
                <a:ext cx="4679504" cy="6351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20000"/>
                  </a:lnSpc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РОСТОВСКИЙ ГОСУДАРСТВЕННЫЙ УНИВЕРСИТЕТ ПУТЕЙ СООБЩЕНИЯ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Объект 2"/>
            <p:cNvSpPr txBox="1">
              <a:spLocks/>
            </p:cNvSpPr>
            <p:nvPr/>
          </p:nvSpPr>
          <p:spPr>
            <a:xfrm>
              <a:off x="0" y="1196752"/>
              <a:ext cx="8929136" cy="10081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Нормативные документы (Тест-допуск)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9136" y="1764680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Инструкция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работе с образовательным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порталом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разделов включенных в контроль самостоятельной работы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2016/2017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разделов включенных в контроль самостоятельной работы 2016/2017 (дополнения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проведения контроля результатов самостоятельной работы обучающихся ФГБОУ ВО РГУПС с использованием технологии электронной автоматизированной оценки знаний, умений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навыков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№148 от 10.10.2016 «О внесении дополнений в распоряжение №69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11.05.2016»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№ 147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06.10.16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внесении дополнений в распоряжение №69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11.05.2016»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внесении дополнений в распоряжение №119 от 31.08.2016 «О проведении контроля результатов самостоятельной работы обучающихся в форме компьютерного тестирования в 2016/2017 учебном году (заочная форма обучения) в филиалах ФГБОУ ВО РГУПС в гг. Туапсе, Минеральные Воды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внесении дополнений в распоряжение №69 от 11.05.2016 «О проведении контроля результатов самостоятельной работы обучающихся в форме компьютерного тестирования в 2016/2017 учебном году (заочная форма обучения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31.08.16 №119 «О проведении контроля результатов самостоятельной работы обучающихся в форме компьютерного тестирования в 2016/2017 учебном году (заочная форма обучения) в филиалах ФГБОУ ВО РГУПС в гг. Туапсе, Минеральные Воды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25.05.16 №79 «О внесении изменений и дополнений в распоряжение №69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11.05.16»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19.05.16 №72 «О внесении дополнений в распоряжение № 68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10.05.16»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11.05.16 №69 «О проведении контроля результатов самостоятельной работы обучающихся в форме компьютерного тестирования в 2016/2017 учебном году (заочная форма обучения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10.05.16 №68 «О разработке фондов оценочных средств для проведения самостоятельной работы обучающихся в форме компьютерного тестирования (заочная форма обучения)»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36" y="6567749"/>
            <a:ext cx="4943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Адрес в сети Интернет: 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http://cmko.rgups.ru/?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page_id=1315</a:t>
            </a:r>
            <a:endParaRPr lang="ru-RU" sz="1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332656"/>
            <a:ext cx="8929136" cy="1296144"/>
            <a:chOff x="0" y="332656"/>
            <a:chExt cx="8929136" cy="129614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332656"/>
              <a:ext cx="6119664" cy="982234"/>
              <a:chOff x="179512" y="332656"/>
              <a:chExt cx="6119664" cy="982234"/>
            </a:xfrm>
          </p:grpSpPr>
          <p:pic>
            <p:nvPicPr>
              <p:cNvPr id="5" name="Picture 2" descr="C:\Documents and Settings\Мизюков\Рабочий стол\log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1296144" cy="982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1619672" y="485296"/>
                <a:ext cx="4679504" cy="6351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20000"/>
                  </a:lnSpc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РОСТОВСКИЙ ГОСУДАРСТВЕННЫЙ УНИВЕРСИТЕТ ПУТЕЙ СООБЩЕНИЯ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Объект 2"/>
            <p:cNvSpPr txBox="1">
              <a:spLocks/>
            </p:cNvSpPr>
            <p:nvPr/>
          </p:nvSpPr>
          <p:spPr>
            <a:xfrm>
              <a:off x="0" y="1196752"/>
              <a:ext cx="8929136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Тест-допуск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282452" y="1598604"/>
            <a:ext cx="5053104" cy="28803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Используемые сервисы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06884" y="1916832"/>
            <a:ext cx="2808932" cy="230425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2987824" y="1903209"/>
            <a:ext cx="2782564" cy="230425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9528" y="4236237"/>
            <a:ext cx="2704280" cy="324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Подсистема «Тестирование»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39828" y="4239646"/>
            <a:ext cx="2910048" cy="32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Образовательный портал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115616" y="4542633"/>
            <a:ext cx="648072" cy="492176"/>
          </a:xfrm>
          <a:prstGeom prst="downArrow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1196" y="5013874"/>
            <a:ext cx="2806628" cy="647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Центре мониторинга качества образования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(ауд. М304, М305, М306)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869556" y="5043936"/>
            <a:ext cx="3070596" cy="43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Дистанционно через удаленный доступ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посредством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сети Интернет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990256" y="4522800"/>
            <a:ext cx="648072" cy="492176"/>
          </a:xfrm>
          <a:prstGeom prst="downArrow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49876" y="1903209"/>
            <a:ext cx="33689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Включены «А» и «В» разделы. 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Порог аттестации по разделам  – 30%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Время на тест – 40 минут, за исключением математики, физики, КСЕ – время на тест 60 минут.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Количество вопросов в тесте – 40.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Количество попыток – 12 (добавляется по запросу обучающегося)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Интервал между попытками – 11 часов.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6002704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Адрес в сети интернет: 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http://portal.rgups.ru/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доступа в образовательный портал необходимо ввести в поля цифры расположенные на задней стороне электронной карты пропуска в университет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32656"/>
            <a:ext cx="8929136" cy="1296144"/>
            <a:chOff x="0" y="332656"/>
            <a:chExt cx="8929136" cy="129614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9512" y="332656"/>
              <a:ext cx="6119664" cy="982234"/>
              <a:chOff x="179512" y="332656"/>
              <a:chExt cx="6119664" cy="982234"/>
            </a:xfrm>
          </p:grpSpPr>
          <p:pic>
            <p:nvPicPr>
              <p:cNvPr id="9" name="Picture 2" descr="C:\Documents and Settings\Мизюков\Рабочий стол\log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1296144" cy="982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1619672" y="485296"/>
                <a:ext cx="4679504" cy="6351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20000"/>
                  </a:lnSpc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РОСТОВСКИЙ ГОСУДАРСТВЕННЫЙ УНИВЕРСИТЕТ ПУТЕЙ СООБЩЕНИЯ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0" y="1196752"/>
              <a:ext cx="8929136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Процедура 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прохождения «Тест – допуска»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Рисунок 10"/>
          <p:cNvPicPr/>
          <p:nvPr/>
        </p:nvPicPr>
        <p:blipFill rotWithShape="1">
          <a:blip r:embed="rId3"/>
          <a:srcRect l="14749" t="26854" r="10383" b="12024"/>
          <a:stretch/>
        </p:blipFill>
        <p:spPr bwMode="auto">
          <a:xfrm>
            <a:off x="1331640" y="1700808"/>
            <a:ext cx="6796088" cy="4836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56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32656"/>
            <a:ext cx="8929136" cy="1296144"/>
            <a:chOff x="0" y="332656"/>
            <a:chExt cx="8929136" cy="129614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9512" y="332656"/>
              <a:ext cx="6119664" cy="982234"/>
              <a:chOff x="179512" y="332656"/>
              <a:chExt cx="6119664" cy="982234"/>
            </a:xfrm>
          </p:grpSpPr>
          <p:pic>
            <p:nvPicPr>
              <p:cNvPr id="9" name="Picture 2" descr="C:\Documents and Settings\Мизюков\Рабочий стол\log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1296144" cy="982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1619672" y="485296"/>
                <a:ext cx="4679504" cy="6351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20000"/>
                  </a:lnSpc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РОСТОВСКИЙ ГОСУДАРСТВЕННЫЙ УНИВЕРСИТЕТ ПУТЕЙ СООБЩЕНИЯ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0" y="1196752"/>
              <a:ext cx="8929136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ачетно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-экзаменационная сессия </a:t>
              </a:r>
            </a:p>
            <a:p>
              <a:pPr marL="4572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(заочная форма обучения)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959425" y="2538770"/>
            <a:ext cx="4901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Включен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Порог аттестации по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проценту правильно отвеченных вопросов – 40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Время на тест –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 минут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Количество вопросов в тесте –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попыток –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Интервал между попытками – 11 часов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65751" y="2138312"/>
            <a:ext cx="3188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Критерии аттестации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429611" y="2439533"/>
            <a:ext cx="2808932" cy="230425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07867" y="4711626"/>
            <a:ext cx="2830676" cy="324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Подсистема «Тестирование»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403648" y="5042153"/>
            <a:ext cx="648072" cy="492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5536" y="5458149"/>
            <a:ext cx="2806628" cy="703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компьютерных классах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Центра мониторинга качества образования (М305, М306)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ъект 2"/>
          <p:cNvSpPr>
            <a:spLocks noGrp="1"/>
          </p:cNvSpPr>
          <p:nvPr>
            <p:ph sz="half" idx="4294967295"/>
          </p:nvPr>
        </p:nvSpPr>
        <p:spPr>
          <a:xfrm>
            <a:off x="429611" y="2012941"/>
            <a:ext cx="2808932" cy="3748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Используемый сервис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601075" y="4448774"/>
            <a:ext cx="4147389" cy="43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4851157"/>
            <a:ext cx="4483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 №1458/ос от 29.09.16 «О проведении лабораторно-экзаменационной сессии 2016/2017 учебного года обучающихся заочной формы обучения по технологии компьютерного тестирования»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7288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2326</TotalTime>
  <Words>1554</Words>
  <Application>Microsoft Office PowerPoint</Application>
  <PresentationFormat>Экран (4:3)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Umka</dc:creator>
  <cp:lastModifiedBy>Глазунов</cp:lastModifiedBy>
  <cp:revision>100</cp:revision>
  <dcterms:created xsi:type="dcterms:W3CDTF">2016-10-06T13:00:26Z</dcterms:created>
  <dcterms:modified xsi:type="dcterms:W3CDTF">2016-10-21T08:49:07Z</dcterms:modified>
</cp:coreProperties>
</file>